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8CD38"/>
    <a:srgbClr val="AAC5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15DE0-501D-48BC-88AC-0932C42E0D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B82C24-4A09-4F6B-92B7-3F92ACC77A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77B05-DD33-45F5-983A-5B429AB5C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D8F15-03C2-481A-B017-38AA57451E93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C23F0-F5AE-470B-AD3F-A0F608FA6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6CB2C-3633-44F5-84F5-88B64E8B9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37CF7-BF31-445D-B18D-1995773C0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63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AA76A-3A33-4D5F-B947-01B87D07A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08DA23-61E9-4D68-A619-1F89AF71E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7CBF2-E908-4813-AA39-A4B037922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D8F15-03C2-481A-B017-38AA57451E93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749D2-7B9D-445C-ABEE-47A9B535B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D8DD3-0266-44DB-A9D6-8466F993E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37CF7-BF31-445D-B18D-1995773C0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25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4FBB9C-D9D1-4B84-B681-66897F9532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86DC1E-D65E-4AE8-9E87-9FD515CCC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69210-97FD-4DFA-8895-E49E6907F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D8F15-03C2-481A-B017-38AA57451E93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77902-F987-495F-BC1C-811BD1496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8E294-E436-4526-8421-E8DA7D70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37CF7-BF31-445D-B18D-1995773C0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843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265F5-3AC2-40DD-8215-49CD31792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B5518-BD30-4CEB-9B00-171F441E2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06BC0-C79D-479D-A7F2-340AA47F1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D8F15-03C2-481A-B017-38AA57451E93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E5860-5EAB-440F-8D54-907B4780E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84D31-9614-41EC-80A7-32A11A3B3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37CF7-BF31-445D-B18D-1995773C0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90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A109-C106-4A9F-99E3-B70AEB82A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D0E65-CBC8-4165-B3E2-B738BEC72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4EEAB-2A87-4E6C-B21A-A7E84317F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D8F15-03C2-481A-B017-38AA57451E93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98916-FEA2-4829-A15F-0B1E47A31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C38A0-BB39-4F12-BD44-52A168BD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37CF7-BF31-445D-B18D-1995773C0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91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5634-90CC-4BFF-95F2-DE208B158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4DB72-A22B-4938-82F0-DAA4CCE818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98A102-904C-4C1B-9125-405489951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C05E74-1D75-4AEC-BD87-DE357303A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D8F15-03C2-481A-B017-38AA57451E93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D0558-5AED-4C04-B056-1CDB91D19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BD87B-00B7-4C3C-8581-E2964D356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37CF7-BF31-445D-B18D-1995773C0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91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C26C4-7380-40DC-A5D8-1B15F6CA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4F681E-BD8F-4618-949B-A3E45780C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1BECBD-7B3D-4477-B3A8-DC0050CB5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AAB665-9D2C-4036-A063-C1F903D9E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3EBA6C-EC1B-4C74-AC82-DBBA86A4F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17B26B-F51B-4827-9469-AB51A2590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D8F15-03C2-481A-B017-38AA57451E93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B2EEBD-A3F8-4EAA-B757-B5018D9C7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6C5C13-CCC5-45BF-81C1-0C9E3661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37CF7-BF31-445D-B18D-1995773C0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09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7DEF3-FFE8-4E0E-810F-4D90C80DC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EF76F7-4CDB-4C49-BC0C-F9C8242B9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D8F15-03C2-481A-B017-38AA57451E93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7264FD-60FF-4E8A-A55B-EB35B8925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B38496-4171-4C1B-B962-3E0FC6823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37CF7-BF31-445D-B18D-1995773C0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72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B87894-BE90-4A66-B4C4-669DE632F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D8F15-03C2-481A-B017-38AA57451E93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BA587-5FE2-41B0-B3E7-8DEB82F75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3CEBD-5C68-4FE6-BAFB-80BE230B6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37CF7-BF31-445D-B18D-1995773C0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38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FE3C9-CA78-44DE-BCFC-9D9C29B11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4AE93-AAFB-44CD-8670-228B3EAE3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9931B-9F03-43C5-A8B5-0BDBC782C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EE05D-0D52-4240-83F5-CB52EDD05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D8F15-03C2-481A-B017-38AA57451E93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0F93F0-89FF-4B49-B4DF-C8547F7BE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26074-716C-48D8-B902-A887C733E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37CF7-BF31-445D-B18D-1995773C0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63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2C5B-6D46-4F05-A53C-F28993E2D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7603F0-C42D-427E-ABFF-A516E39246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7E7F9C-3F72-47EA-B354-D78EDCAB8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3169E1-A867-4EF3-A0E6-80DDE46C0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D8F15-03C2-481A-B017-38AA57451E93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1B45B2-DBDF-4D3E-8899-3A5B8CF3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2DFA49-9AFC-4CE6-AA2E-2950DA08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37CF7-BF31-445D-B18D-1995773C0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3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044119-4512-41FE-AC60-FBB8DC37C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D9347-E405-4CEB-A116-3CF76AF64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ECCB7-4507-4A35-AEEE-D5AF2DB4F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D8F15-03C2-481A-B017-38AA57451E93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37524-60EA-479D-842B-7C556E190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25F58-6065-43CC-A625-79B00911E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37CF7-BF31-445D-B18D-1995773C03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2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BF342F-7842-4E10-8D5A-DA0A437E0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89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ackground">
            <a:extLst>
              <a:ext uri="{FF2B5EF4-FFF2-40B4-BE49-F238E27FC236}">
                <a16:creationId xmlns:a16="http://schemas.microsoft.com/office/drawing/2014/main" id="{5599F329-BA23-4CAB-ADAB-615C45200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29"/>
          </a:xfrm>
          <a:prstGeom prst="rect">
            <a:avLst/>
          </a:prstGeom>
        </p:spPr>
      </p:pic>
      <p:pic>
        <p:nvPicPr>
          <p:cNvPr id="11" name="ourCar">
            <a:extLst>
              <a:ext uri="{FF2B5EF4-FFF2-40B4-BE49-F238E27FC236}">
                <a16:creationId xmlns:a16="http://schemas.microsoft.com/office/drawing/2014/main" id="{D5F4E848-C705-478A-83C0-68071B13A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858" y="1251001"/>
            <a:ext cx="1828800" cy="22764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E0CD0B-D0F1-4070-BAC8-1D5197A5C96A}"/>
              </a:ext>
            </a:extLst>
          </p:cNvPr>
          <p:cNvSpPr txBox="1"/>
          <p:nvPr/>
        </p:nvSpPr>
        <p:spPr>
          <a:xfrm>
            <a:off x="154745" y="654494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Bauhaus 93" panose="04030905020B02020C02" pitchFamily="82" charset="0"/>
              </a:rPr>
              <a:t>2/8</a:t>
            </a:r>
          </a:p>
        </p:txBody>
      </p:sp>
    </p:spTree>
    <p:extLst>
      <p:ext uri="{BB962C8B-B14F-4D97-AF65-F5344CB8AC3E}">
        <p14:creationId xmlns:p14="http://schemas.microsoft.com/office/powerpoint/2010/main" val="1884604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>
            <a:extLst>
              <a:ext uri="{FF2B5EF4-FFF2-40B4-BE49-F238E27FC236}">
                <a16:creationId xmlns:a16="http://schemas.microsoft.com/office/drawing/2014/main" id="{992DB96E-E991-41BF-BE7B-D6427E064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29"/>
          </a:xfrm>
          <a:prstGeom prst="rect">
            <a:avLst/>
          </a:prstGeom>
        </p:spPr>
      </p:pic>
      <p:pic>
        <p:nvPicPr>
          <p:cNvPr id="7" name="marker">
            <a:extLst>
              <a:ext uri="{FF2B5EF4-FFF2-40B4-BE49-F238E27FC236}">
                <a16:creationId xmlns:a16="http://schemas.microsoft.com/office/drawing/2014/main" id="{02CEE246-44D1-40E2-A9BA-873D37165A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093" y="4530726"/>
            <a:ext cx="830682" cy="830682"/>
          </a:xfrm>
          <a:prstGeom prst="rect">
            <a:avLst/>
          </a:prstGeom>
        </p:spPr>
      </p:pic>
      <p:pic>
        <p:nvPicPr>
          <p:cNvPr id="9" name="cityMap">
            <a:extLst>
              <a:ext uri="{FF2B5EF4-FFF2-40B4-BE49-F238E27FC236}">
                <a16:creationId xmlns:a16="http://schemas.microsoft.com/office/drawing/2014/main" id="{751C57AD-E39D-455D-81D4-05D8B65C7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29"/>
          </a:xfrm>
          <a:prstGeom prst="rect">
            <a:avLst/>
          </a:prstGeom>
        </p:spPr>
      </p:pic>
      <p:pic>
        <p:nvPicPr>
          <p:cNvPr id="3" name="hdMap">
            <a:extLst>
              <a:ext uri="{FF2B5EF4-FFF2-40B4-BE49-F238E27FC236}">
                <a16:creationId xmlns:a16="http://schemas.microsoft.com/office/drawing/2014/main" id="{A5E0E561-4D13-43CA-BBF7-2E8EE2BFDB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56FB87-0994-4745-B1A8-B9B12BED9FAB}"/>
              </a:ext>
            </a:extLst>
          </p:cNvPr>
          <p:cNvSpPr txBox="1"/>
          <p:nvPr/>
        </p:nvSpPr>
        <p:spPr>
          <a:xfrm>
            <a:off x="154745" y="654494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Bauhaus 93" panose="04030905020B02020C02" pitchFamily="82" charset="0"/>
              </a:rPr>
              <a:t>3/8</a:t>
            </a:r>
          </a:p>
        </p:txBody>
      </p:sp>
    </p:spTree>
    <p:extLst>
      <p:ext uri="{BB962C8B-B14F-4D97-AF65-F5344CB8AC3E}">
        <p14:creationId xmlns:p14="http://schemas.microsoft.com/office/powerpoint/2010/main" val="331959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1">
            <a:extLst>
              <a:ext uri="{FF2B5EF4-FFF2-40B4-BE49-F238E27FC236}">
                <a16:creationId xmlns:a16="http://schemas.microsoft.com/office/drawing/2014/main" id="{9089AF5B-39E1-4254-BBB2-90CD0789C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7" name="pl2.1">
            <a:extLst>
              <a:ext uri="{FF2B5EF4-FFF2-40B4-BE49-F238E27FC236}">
                <a16:creationId xmlns:a16="http://schemas.microsoft.com/office/drawing/2014/main" id="{7A5D342A-1D8A-4EBC-B5A3-800B46F9A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9" name="pl2.2">
            <a:extLst>
              <a:ext uri="{FF2B5EF4-FFF2-40B4-BE49-F238E27FC236}">
                <a16:creationId xmlns:a16="http://schemas.microsoft.com/office/drawing/2014/main" id="{D13C44E9-0C8D-4968-8240-71BEB47A90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1" name="pl2.3">
            <a:extLst>
              <a:ext uri="{FF2B5EF4-FFF2-40B4-BE49-F238E27FC236}">
                <a16:creationId xmlns:a16="http://schemas.microsoft.com/office/drawing/2014/main" id="{F534DCE1-F0BC-44F7-B13D-226632B8DE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3" name="pl2.4">
            <a:extLst>
              <a:ext uri="{FF2B5EF4-FFF2-40B4-BE49-F238E27FC236}">
                <a16:creationId xmlns:a16="http://schemas.microsoft.com/office/drawing/2014/main" id="{DEADFB36-EB43-4110-B74D-F08182DA1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15" name="pl2.5">
            <a:extLst>
              <a:ext uri="{FF2B5EF4-FFF2-40B4-BE49-F238E27FC236}">
                <a16:creationId xmlns:a16="http://schemas.microsoft.com/office/drawing/2014/main" id="{121F6C27-F1A9-412A-91C4-FEE65A8870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C60EF6A-2AE5-43B9-B1CF-72CB90F36EF0}"/>
              </a:ext>
            </a:extLst>
          </p:cNvPr>
          <p:cNvSpPr txBox="1"/>
          <p:nvPr/>
        </p:nvSpPr>
        <p:spPr>
          <a:xfrm>
            <a:off x="154745" y="654494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Bauhaus 93" panose="04030905020B02020C02" pitchFamily="82" charset="0"/>
              </a:rPr>
              <a:t>4/8</a:t>
            </a:r>
          </a:p>
        </p:txBody>
      </p:sp>
    </p:spTree>
    <p:extLst>
      <p:ext uri="{BB962C8B-B14F-4D97-AF65-F5344CB8AC3E}">
        <p14:creationId xmlns:p14="http://schemas.microsoft.com/office/powerpoint/2010/main" val="397551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A4F208-2A0B-411F-9D9B-ADC8CCE97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F846BB-3737-458F-AD4C-1972558635F3}"/>
              </a:ext>
            </a:extLst>
          </p:cNvPr>
          <p:cNvSpPr txBox="1"/>
          <p:nvPr/>
        </p:nvSpPr>
        <p:spPr>
          <a:xfrm>
            <a:off x="154745" y="654494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Bauhaus 93" panose="04030905020B02020C02" pitchFamily="82" charset="0"/>
              </a:rPr>
              <a:t>5/8</a:t>
            </a:r>
          </a:p>
        </p:txBody>
      </p:sp>
    </p:spTree>
    <p:extLst>
      <p:ext uri="{BB962C8B-B14F-4D97-AF65-F5344CB8AC3E}">
        <p14:creationId xmlns:p14="http://schemas.microsoft.com/office/powerpoint/2010/main" val="2113187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9DD614-9DF1-49EA-9626-17F88C6C2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29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5C8AE2F-B89E-4719-AB19-FB8E7D5C58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630277"/>
              </p:ext>
            </p:extLst>
          </p:nvPr>
        </p:nvGraphicFramePr>
        <p:xfrm>
          <a:off x="1511495" y="1596683"/>
          <a:ext cx="4423405" cy="1832315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90844">
                  <a:extLst>
                    <a:ext uri="{9D8B030D-6E8A-4147-A177-3AD203B41FA5}">
                      <a16:colId xmlns:a16="http://schemas.microsoft.com/office/drawing/2014/main" val="3873668273"/>
                    </a:ext>
                  </a:extLst>
                </a:gridCol>
                <a:gridCol w="886780">
                  <a:extLst>
                    <a:ext uri="{9D8B030D-6E8A-4147-A177-3AD203B41FA5}">
                      <a16:colId xmlns:a16="http://schemas.microsoft.com/office/drawing/2014/main" val="2840998634"/>
                    </a:ext>
                  </a:extLst>
                </a:gridCol>
                <a:gridCol w="1545781">
                  <a:extLst>
                    <a:ext uri="{9D8B030D-6E8A-4147-A177-3AD203B41FA5}">
                      <a16:colId xmlns:a16="http://schemas.microsoft.com/office/drawing/2014/main" val="2219632852"/>
                    </a:ext>
                  </a:extLst>
                </a:gridCol>
              </a:tblGrid>
              <a:tr h="3664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>
                    <a:solidFill>
                      <a:srgbClr val="AAC50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>
                    <a:solidFill>
                      <a:srgbClr val="AAC508">
                        <a:alpha val="7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Precision</a:t>
                      </a:r>
                    </a:p>
                  </a:txBody>
                  <a:tcPr>
                    <a:solidFill>
                      <a:srgbClr val="AAC508">
                        <a:alpha val="7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0215"/>
                  </a:ext>
                </a:extLst>
              </a:tr>
              <a:tr h="36646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Pedestrian crossing</a:t>
                      </a:r>
                    </a:p>
                  </a:txBody>
                  <a:tcPr>
                    <a:solidFill>
                      <a:srgbClr val="B8CD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840079"/>
                  </a:ext>
                </a:extLst>
              </a:tr>
              <a:tr h="36646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Divider</a:t>
                      </a:r>
                    </a:p>
                  </a:txBody>
                  <a:tcPr>
                    <a:solidFill>
                      <a:srgbClr val="B8CD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251462"/>
                  </a:ext>
                </a:extLst>
              </a:tr>
              <a:tr h="36646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Contours</a:t>
                      </a:r>
                    </a:p>
                  </a:txBody>
                  <a:tcPr>
                    <a:solidFill>
                      <a:srgbClr val="B8CD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724066"/>
                  </a:ext>
                </a:extLst>
              </a:tr>
              <a:tr h="36646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mAP</a:t>
                      </a:r>
                      <a:endParaRPr lang="en-US" b="1" dirty="0"/>
                    </a:p>
                  </a:txBody>
                  <a:tcPr>
                    <a:solidFill>
                      <a:srgbClr val="B8CD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0.848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43872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0AA8CAF-73A3-465B-A57C-9A3F82C15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239706"/>
              </p:ext>
            </p:extLst>
          </p:nvPr>
        </p:nvGraphicFramePr>
        <p:xfrm>
          <a:off x="6743011" y="1596684"/>
          <a:ext cx="4423405" cy="1832315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990844">
                  <a:extLst>
                    <a:ext uri="{9D8B030D-6E8A-4147-A177-3AD203B41FA5}">
                      <a16:colId xmlns:a16="http://schemas.microsoft.com/office/drawing/2014/main" val="3873668273"/>
                    </a:ext>
                  </a:extLst>
                </a:gridCol>
                <a:gridCol w="886780">
                  <a:extLst>
                    <a:ext uri="{9D8B030D-6E8A-4147-A177-3AD203B41FA5}">
                      <a16:colId xmlns:a16="http://schemas.microsoft.com/office/drawing/2014/main" val="2840998634"/>
                    </a:ext>
                  </a:extLst>
                </a:gridCol>
                <a:gridCol w="1545781">
                  <a:extLst>
                    <a:ext uri="{9D8B030D-6E8A-4147-A177-3AD203B41FA5}">
                      <a16:colId xmlns:a16="http://schemas.microsoft.com/office/drawing/2014/main" val="2219632852"/>
                    </a:ext>
                  </a:extLst>
                </a:gridCol>
              </a:tblGrid>
              <a:tr h="3664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Class</a:t>
                      </a:r>
                    </a:p>
                  </a:txBody>
                  <a:tcPr>
                    <a:solidFill>
                      <a:srgbClr val="AAC50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>
                    <a:solidFill>
                      <a:srgbClr val="AAC508">
                        <a:alpha val="7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 Precision</a:t>
                      </a:r>
                    </a:p>
                  </a:txBody>
                  <a:tcPr>
                    <a:solidFill>
                      <a:srgbClr val="AAC508">
                        <a:alpha val="7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0215"/>
                  </a:ext>
                </a:extLst>
              </a:tr>
              <a:tr h="36646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Pedestrian crossing</a:t>
                      </a:r>
                    </a:p>
                  </a:txBody>
                  <a:tcPr>
                    <a:solidFill>
                      <a:srgbClr val="B8CD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0.961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840079"/>
                  </a:ext>
                </a:extLst>
              </a:tr>
              <a:tr h="36646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Divider</a:t>
                      </a:r>
                    </a:p>
                  </a:txBody>
                  <a:tcPr>
                    <a:solidFill>
                      <a:srgbClr val="B8CD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6251462"/>
                  </a:ext>
                </a:extLst>
              </a:tr>
              <a:tr h="366463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Contours</a:t>
                      </a:r>
                    </a:p>
                  </a:txBody>
                  <a:tcPr>
                    <a:solidFill>
                      <a:srgbClr val="B8CD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0.496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724066"/>
                  </a:ext>
                </a:extLst>
              </a:tr>
              <a:tr h="366463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mAP</a:t>
                      </a:r>
                      <a:endParaRPr lang="en-US" b="1" dirty="0"/>
                    </a:p>
                  </a:txBody>
                  <a:tcPr>
                    <a:solidFill>
                      <a:srgbClr val="B8CD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0.454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43872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3123BA7F-8948-4668-B70D-6770C7AC9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680" y="4513070"/>
            <a:ext cx="3318434" cy="16644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28832A-ECB0-4CE1-BDB4-27EFFC375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749" y="4513071"/>
            <a:ext cx="3305422" cy="16578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03970D-3E4F-4F6B-9441-E2E34DB07EF1}"/>
              </a:ext>
            </a:extLst>
          </p:cNvPr>
          <p:cNvSpPr txBox="1"/>
          <p:nvPr/>
        </p:nvSpPr>
        <p:spPr>
          <a:xfrm>
            <a:off x="1306680" y="3497140"/>
            <a:ext cx="48330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Table 1. Evaluation results for author weights.</a:t>
            </a:r>
          </a:p>
          <a:p>
            <a:pPr algn="ctr"/>
            <a:r>
              <a:rPr lang="en-US" sz="1600" b="1" dirty="0"/>
              <a:t>130 epochs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E04ACB-9DD4-4739-A1A1-441FBFBE1908}"/>
              </a:ext>
            </a:extLst>
          </p:cNvPr>
          <p:cNvSpPr txBox="1"/>
          <p:nvPr/>
        </p:nvSpPr>
        <p:spPr>
          <a:xfrm>
            <a:off x="6538196" y="3428998"/>
            <a:ext cx="48330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Table 2. Evaluation results for weights trained</a:t>
            </a:r>
          </a:p>
          <a:p>
            <a:pPr algn="ctr"/>
            <a:r>
              <a:rPr lang="en-US" sz="1600" b="1" dirty="0"/>
              <a:t>From scratch</a:t>
            </a:r>
          </a:p>
          <a:p>
            <a:pPr algn="ctr"/>
            <a:r>
              <a:rPr lang="en-US" sz="1600" b="1" dirty="0"/>
              <a:t>36 epochs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703699-B066-4FB9-AA8E-0EB96F96B8C5}"/>
              </a:ext>
            </a:extLst>
          </p:cNvPr>
          <p:cNvSpPr txBox="1"/>
          <p:nvPr/>
        </p:nvSpPr>
        <p:spPr>
          <a:xfrm>
            <a:off x="983125" y="6347566"/>
            <a:ext cx="36532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Author result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CD1DAB-ED40-40A7-A7B4-73347E2A0177}"/>
              </a:ext>
            </a:extLst>
          </p:cNvPr>
          <p:cNvSpPr txBox="1"/>
          <p:nvPr/>
        </p:nvSpPr>
        <p:spPr>
          <a:xfrm>
            <a:off x="4778800" y="6339581"/>
            <a:ext cx="36532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Our trained model produced map</a:t>
            </a:r>
          </a:p>
          <a:p>
            <a:pPr algn="ctr"/>
            <a:r>
              <a:rPr lang="en-US" sz="1600" b="1" dirty="0"/>
              <a:t>(18 epochs)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5F40F8-A4B7-4827-9CAF-497AC9965CA4}"/>
              </a:ext>
            </a:extLst>
          </p:cNvPr>
          <p:cNvSpPr txBox="1"/>
          <p:nvPr/>
        </p:nvSpPr>
        <p:spPr>
          <a:xfrm>
            <a:off x="154745" y="654494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Bauhaus 93" panose="04030905020B02020C02" pitchFamily="82" charset="0"/>
              </a:rPr>
              <a:t>6/8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132DFE-095C-F1BF-E99E-2FBDD5B04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532" y="4513070"/>
            <a:ext cx="3282715" cy="1648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99A2D6-A3FA-90FC-2EEE-B2AADE0E0A00}"/>
              </a:ext>
            </a:extLst>
          </p:cNvPr>
          <p:cNvSpPr txBox="1"/>
          <p:nvPr/>
        </p:nvSpPr>
        <p:spPr>
          <a:xfrm>
            <a:off x="8427314" y="6339581"/>
            <a:ext cx="36532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Our trained model produced map</a:t>
            </a:r>
          </a:p>
          <a:p>
            <a:pPr algn="ctr"/>
            <a:r>
              <a:rPr lang="en-US" sz="1600" b="1" dirty="0"/>
              <a:t>(36 epochs)</a:t>
            </a:r>
          </a:p>
        </p:txBody>
      </p:sp>
    </p:spTree>
    <p:extLst>
      <p:ext uri="{BB962C8B-B14F-4D97-AF65-F5344CB8AC3E}">
        <p14:creationId xmlns:p14="http://schemas.microsoft.com/office/powerpoint/2010/main" val="3707962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A550DC-5935-4BD5-82B5-246D14DCF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4A5693-AFC1-46D1-9780-219DF038A23F}"/>
              </a:ext>
            </a:extLst>
          </p:cNvPr>
          <p:cNvSpPr txBox="1"/>
          <p:nvPr/>
        </p:nvSpPr>
        <p:spPr>
          <a:xfrm>
            <a:off x="154745" y="654494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Bauhaus 93" panose="04030905020B02020C02" pitchFamily="82" charset="0"/>
              </a:rPr>
              <a:t>7/8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CED68-79CD-7FBE-D9BF-9D676FDA5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301" y="1899137"/>
            <a:ext cx="8503398" cy="39424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73A9B7-1CCC-79A5-88C0-341937B33B17}"/>
              </a:ext>
            </a:extLst>
          </p:cNvPr>
          <p:cNvSpPr txBox="1"/>
          <p:nvPr/>
        </p:nvSpPr>
        <p:spPr>
          <a:xfrm>
            <a:off x="3679483" y="5960165"/>
            <a:ext cx="48330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/>
              <a:t>Skoltech HD Map (Manual processing)</a:t>
            </a:r>
          </a:p>
        </p:txBody>
      </p:sp>
    </p:spTree>
    <p:extLst>
      <p:ext uri="{BB962C8B-B14F-4D97-AF65-F5344CB8AC3E}">
        <p14:creationId xmlns:p14="http://schemas.microsoft.com/office/powerpoint/2010/main" val="2914378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DB3B30-4044-4F98-91D4-C302E21DC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B86294-5497-42D7-873C-DBE62EB382CF}"/>
              </a:ext>
            </a:extLst>
          </p:cNvPr>
          <p:cNvSpPr txBox="1"/>
          <p:nvPr/>
        </p:nvSpPr>
        <p:spPr>
          <a:xfrm>
            <a:off x="154745" y="654494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Bauhaus 93" panose="04030905020B02020C02" pitchFamily="82" charset="0"/>
              </a:rPr>
              <a:t>8/8</a:t>
            </a:r>
          </a:p>
        </p:txBody>
      </p:sp>
    </p:spTree>
    <p:extLst>
      <p:ext uri="{BB962C8B-B14F-4D97-AF65-F5344CB8AC3E}">
        <p14:creationId xmlns:p14="http://schemas.microsoft.com/office/powerpoint/2010/main" val="3664042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95</Words>
  <Application>Microsoft Office PowerPoint</Application>
  <PresentationFormat>Widescreen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Bauhaus 93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sayed</dc:creator>
  <cp:lastModifiedBy>mohamed sayed</cp:lastModifiedBy>
  <cp:revision>6</cp:revision>
  <dcterms:created xsi:type="dcterms:W3CDTF">2023-03-23T15:28:36Z</dcterms:created>
  <dcterms:modified xsi:type="dcterms:W3CDTF">2023-03-24T11:41:26Z</dcterms:modified>
</cp:coreProperties>
</file>